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2192000" cy="6858000"/>
  <p:notesSz cx="7559675" cy="10691813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BFB681B-AC3E-4DA3-95AF-4142DFDCCD67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ED29FB5-7206-4E5F-924D-74934F717194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B5405E1-4098-4A0E-86F6-5579D212C65D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FC53059-623D-44A3-B605-BD2C5F6AE448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34DFAE7-14E4-4674-915C-F02072EF9ED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0FA38E9-C51A-4302-B15D-36232BBFA0D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1B7F80A-A2F6-4535-BB7F-781A0ECB78F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C01FABA-42B1-4DFD-B5C7-9EFA346A609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79749D0-EB29-427A-9E60-DD3673E35C1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253C423-5D7A-45F3-A625-07A753C85CC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CCB4465-5A7E-4B07-B2D3-2CA2A5CF3E0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A144DE6-7E58-43DC-B44A-B63D2F058628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07333929-3FA3-4BF6-8560-71E828FBC04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10A1418-1D33-478A-A7F1-96B7C3511E8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F5B4F203-F7B0-4145-98AE-B2E309FC96E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F5EF7519-9A5A-42C5-8F84-371392B7866E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06E92C2A-ED56-4289-AA0C-4F4BFE837B92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422D152-F2E5-4E14-B4A0-4ADADD4A8D3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9F75873-99CE-4218-9B86-D4B54780DE51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3371D13-D009-49C4-9766-F9570BFD353E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58D86FA-97F3-46E4-8CE4-E3D7887EAA0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AEC6802-7A2E-4126-B53F-FEAE3228A3B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85321D9-BB2D-47C0-8005-C9CAD2A3E07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120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4E0F93B-599F-4F6D-8BA4-DCB6F5A38C90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ECEAE7"/>
            </a:gs>
            <a:gs pos="100000">
              <a:srgbClr val="CAC6C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 rotWithShape="0"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" name="Picture 6"/>
          <p:cNvPicPr/>
          <p:nvPr/>
        </p:nvPicPr>
        <p:blipFill>
          <a:blip r:embed="rId14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 w="0">
            <a:noFill/>
          </a:ln>
        </p:spPr>
      </p:pic>
      <p:sp>
        <p:nvSpPr>
          <p:cNvPr id="2" name="Straight Connector 9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451520" y="804600"/>
            <a:ext cx="9603000" cy="1049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zh-TW" sz="3200" b="0" strike="noStrike" cap="all" spc="-1">
                <a:solidFill>
                  <a:srgbClr val="000000"/>
                </a:solidFill>
                <a:latin typeface="Gill Sans MT"/>
              </a:rPr>
              <a:t>按一下以編輯母片標題樣式</a:t>
            </a:r>
            <a:endParaRPr lang="en-US" sz="32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1451520" y="2015640"/>
            <a:ext cx="9603000" cy="34502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lang="zh-TW" sz="2000" b="0" strike="noStrike" spc="-1">
                <a:solidFill>
                  <a:srgbClr val="000000"/>
                </a:solidFill>
                <a:latin typeface="Gill Sans MT"/>
              </a:rPr>
              <a:t>按一下以編輯母片文字樣式</a:t>
            </a: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  <a:p>
            <a:pPr marL="685800" lvl="1" indent="-22860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lang="zh-TW" sz="1800" b="0" strike="noStrike" spc="-1">
                <a:solidFill>
                  <a:srgbClr val="000000"/>
                </a:solidFill>
                <a:latin typeface="Gill Sans MT"/>
              </a:rPr>
              <a:t>第二層</a:t>
            </a:r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  <a:p>
            <a:pPr marL="1143000" lvl="2" indent="-22860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lang="zh-TW" sz="1600" b="0" strike="noStrike" spc="-1">
                <a:solidFill>
                  <a:srgbClr val="000000"/>
                </a:solidFill>
                <a:latin typeface="Gill Sans MT"/>
              </a:rPr>
              <a:t>第三層</a:t>
            </a:r>
            <a:endParaRPr lang="en-US" sz="1600" b="0" strike="noStrike" spc="-1">
              <a:solidFill>
                <a:srgbClr val="000000"/>
              </a:solidFill>
              <a:latin typeface="Gill Sans MT"/>
            </a:endParaRPr>
          </a:p>
          <a:p>
            <a:pPr marL="1600200" lvl="3" indent="-22860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lang="zh-TW" sz="1400" b="0" strike="noStrike" spc="-1">
                <a:solidFill>
                  <a:srgbClr val="000000"/>
                </a:solidFill>
                <a:latin typeface="Gill Sans MT"/>
              </a:rPr>
              <a:t>第四層</a:t>
            </a:r>
            <a:endParaRPr lang="en-US" sz="1400" b="0" strike="noStrike" spc="-1">
              <a:solidFill>
                <a:srgbClr val="000000"/>
              </a:solidFill>
              <a:latin typeface="Gill Sans MT"/>
            </a:endParaRPr>
          </a:p>
          <a:p>
            <a:pPr marL="2057400" lvl="4" indent="-22860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lang="zh-TW" sz="1200" b="0" strike="noStrike" spc="-1">
                <a:solidFill>
                  <a:srgbClr val="000000"/>
                </a:solidFill>
                <a:latin typeface="Gill Sans MT"/>
              </a:rPr>
              <a:t>第五層</a:t>
            </a:r>
            <a:endParaRPr lang="en-US" sz="12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dt" idx="1"/>
          </p:nvPr>
        </p:nvSpPr>
        <p:spPr>
          <a:xfrm>
            <a:off x="7554240" y="330480"/>
            <a:ext cx="3500280" cy="308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000" b="0" strike="noStrike" spc="-1">
                <a:solidFill>
                  <a:srgbClr val="8B8B8B"/>
                </a:solidFill>
                <a:latin typeface="Gill Sans MT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8B8B8B"/>
                </a:solidFill>
                <a:latin typeface="Gill Sans MT"/>
              </a:rPr>
              <a:t>&lt;日期/時間&gt;</a:t>
            </a:r>
            <a:endParaRPr lang="en-US" sz="1000" b="0" strike="noStrike" spc="-1">
              <a:latin typeface="Times New Roman"/>
            </a:endParaRPr>
          </a:p>
        </p:txBody>
      </p:sp>
      <p:sp>
        <p:nvSpPr>
          <p:cNvPr id="6" name="PlaceHolder 4"/>
          <p:cNvSpPr>
            <a:spLocks noGrp="1"/>
          </p:cNvSpPr>
          <p:nvPr>
            <p:ph type="ftr" idx="2"/>
          </p:nvPr>
        </p:nvSpPr>
        <p:spPr>
          <a:xfrm>
            <a:off x="1451520" y="329400"/>
            <a:ext cx="5938560" cy="308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&lt;頁尾&gt;</a:t>
            </a:r>
          </a:p>
        </p:txBody>
      </p:sp>
      <p:sp>
        <p:nvSpPr>
          <p:cNvPr id="7" name="PlaceHolder 5"/>
          <p:cNvSpPr>
            <a:spLocks noGrp="1"/>
          </p:cNvSpPr>
          <p:nvPr>
            <p:ph type="sldNum" idx="3"/>
          </p:nvPr>
        </p:nvSpPr>
        <p:spPr>
          <a:xfrm>
            <a:off x="480240" y="798840"/>
            <a:ext cx="810720" cy="503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buNone/>
              <a:defRPr lang="en-US" sz="2800" b="0" strike="noStrike" spc="-1">
                <a:solidFill>
                  <a:srgbClr val="B71E42"/>
                </a:solidFill>
                <a:latin typeface="Gill Sans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4AC3955-CD07-44BE-AD14-63B3DA5BD1B3}" type="slidenum">
              <a:rPr lang="en-US" sz="2800" b="0" strike="noStrike" spc="-1">
                <a:solidFill>
                  <a:srgbClr val="B71E42"/>
                </a:solidFill>
                <a:latin typeface="Gill Sans MT"/>
              </a:rPr>
              <a:t>‹#›</a:t>
            </a:fld>
            <a:endParaRPr lang="en-US" sz="2800" b="0" strike="noStrike" spc="-1">
              <a:latin typeface="Times New Roman"/>
            </a:endParaRPr>
          </a:p>
        </p:txBody>
      </p:sp>
      <p:sp>
        <p:nvSpPr>
          <p:cNvPr id="8" name="Straight Connector 32"/>
          <p:cNvSpPr/>
          <p:nvPr/>
        </p:nvSpPr>
        <p:spPr>
          <a:xfrm>
            <a:off x="1453680" y="1846800"/>
            <a:ext cx="9607680" cy="360"/>
          </a:xfrm>
          <a:prstGeom prst="line">
            <a:avLst/>
          </a:prstGeom>
          <a:ln w="31750">
            <a:solidFill>
              <a:srgbClr val="B71E42"/>
            </a:solidFill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ECEAE7"/>
            </a:gs>
            <a:gs pos="100000">
              <a:srgbClr val="CAC6C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7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 rotWithShape="0"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6" name="Picture 6"/>
          <p:cNvPicPr/>
          <p:nvPr/>
        </p:nvPicPr>
        <p:blipFill>
          <a:blip r:embed="rId14"/>
          <a:srcRect t="1526" b="-1526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 w="0">
            <a:noFill/>
          </a:ln>
        </p:spPr>
      </p:pic>
      <p:sp>
        <p:nvSpPr>
          <p:cNvPr id="47" name="Straight Connector 9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PlaceHolder 1"/>
          <p:cNvSpPr>
            <a:spLocks noGrp="1"/>
          </p:cNvSpPr>
          <p:nvPr>
            <p:ph type="dt" idx="4"/>
          </p:nvPr>
        </p:nvSpPr>
        <p:spPr>
          <a:xfrm>
            <a:off x="7554240" y="330480"/>
            <a:ext cx="3500280" cy="308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000" b="0" strike="noStrike" spc="-1">
                <a:solidFill>
                  <a:srgbClr val="8B8B8B"/>
                </a:solidFill>
                <a:latin typeface="Gill Sans MT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8B8B8B"/>
                </a:solidFill>
                <a:latin typeface="Gill Sans MT"/>
              </a:rPr>
              <a:t>&lt;日期/時間&gt;</a:t>
            </a:r>
            <a:endParaRPr lang="en-US" sz="1000" b="0" strike="noStrike" spc="-1">
              <a:latin typeface="Times New Roman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ftr" idx="5"/>
          </p:nvPr>
        </p:nvSpPr>
        <p:spPr>
          <a:xfrm>
            <a:off x="1451520" y="329400"/>
            <a:ext cx="5938560" cy="308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&lt;頁尾&gt;</a:t>
            </a:r>
          </a:p>
        </p:txBody>
      </p:sp>
      <p:sp>
        <p:nvSpPr>
          <p:cNvPr id="50" name="PlaceHolder 3"/>
          <p:cNvSpPr>
            <a:spLocks noGrp="1"/>
          </p:cNvSpPr>
          <p:nvPr>
            <p:ph type="sldNum" idx="6"/>
          </p:nvPr>
        </p:nvSpPr>
        <p:spPr>
          <a:xfrm>
            <a:off x="480240" y="798840"/>
            <a:ext cx="810720" cy="503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algn="r">
              <a:lnSpc>
                <a:spcPct val="100000"/>
              </a:lnSpc>
              <a:buNone/>
              <a:defRPr lang="en-US" sz="2800" b="0" strike="noStrike" spc="-1">
                <a:solidFill>
                  <a:srgbClr val="B71E42"/>
                </a:solidFill>
                <a:latin typeface="Gill Sans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E6FF5A7-89C2-485D-A722-ED5D2A2B182F}" type="slidenum">
              <a:rPr lang="en-US" sz="2800" b="0" strike="noStrike" spc="-1">
                <a:solidFill>
                  <a:srgbClr val="B71E42"/>
                </a:solidFill>
                <a:latin typeface="Gill Sans MT"/>
              </a:rPr>
              <a:t>‹#›</a:t>
            </a:fld>
            <a:endParaRPr lang="en-US" sz="2800" b="0" strike="noStrike" spc="-1">
              <a:latin typeface="Times New Roman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zh-HK" sz="1800" b="0" strike="noStrike" spc="-1">
                <a:solidFill>
                  <a:srgbClr val="000000"/>
                </a:solidFill>
                <a:latin typeface="Gill Sans MT"/>
              </a:rPr>
              <a:t>請按這裡編輯題名文字格式</a:t>
            </a:r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2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000" b="0" strike="noStrike" spc="-1">
                <a:solidFill>
                  <a:srgbClr val="000000"/>
                </a:solidFill>
                <a:latin typeface="Gill Sans MT"/>
              </a:rPr>
              <a:t>請按這裡編輯大綱文字格式</a:t>
            </a: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  <a:p>
            <a:pPr marL="864000" lvl="1" indent="-324000">
              <a:lnSpc>
                <a:spcPct val="12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HK" sz="1600" b="0" strike="noStrike" spc="-1">
                <a:solidFill>
                  <a:srgbClr val="000000"/>
                </a:solidFill>
                <a:latin typeface="Gill Sans MT"/>
              </a:rPr>
              <a:t>第二個大綱層次</a:t>
            </a:r>
            <a:endParaRPr lang="en-US" sz="1600" b="0" strike="noStrike" spc="-1">
              <a:solidFill>
                <a:srgbClr val="000000"/>
              </a:solidFill>
              <a:latin typeface="Gill Sans MT"/>
            </a:endParaRPr>
          </a:p>
          <a:p>
            <a:pPr marL="1296000" lvl="2" indent="-288000">
              <a:lnSpc>
                <a:spcPct val="12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1400" b="0" strike="noStrike" spc="-1">
                <a:solidFill>
                  <a:srgbClr val="000000"/>
                </a:solidFill>
                <a:latin typeface="Gill Sans MT"/>
              </a:rPr>
              <a:t>第三個大綱層次</a:t>
            </a:r>
            <a:endParaRPr lang="en-US" sz="1400" b="0" strike="noStrike" spc="-1">
              <a:solidFill>
                <a:srgbClr val="000000"/>
              </a:solidFill>
              <a:latin typeface="Gill Sans MT"/>
            </a:endParaRPr>
          </a:p>
          <a:p>
            <a:pPr marL="1728000" lvl="3" indent="-216000">
              <a:lnSpc>
                <a:spcPct val="12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zh-HK" sz="1200" b="0" strike="noStrike" spc="-1">
                <a:solidFill>
                  <a:srgbClr val="000000"/>
                </a:solidFill>
                <a:latin typeface="Gill Sans MT"/>
              </a:rPr>
              <a:t>第四個大綱層次</a:t>
            </a:r>
            <a:endParaRPr lang="en-US" sz="1200" b="0" strike="noStrike" spc="-1">
              <a:solidFill>
                <a:srgbClr val="000000"/>
              </a:solidFill>
              <a:latin typeface="Gill Sans MT"/>
            </a:endParaRPr>
          </a:p>
          <a:p>
            <a:pPr marL="2160000" lvl="4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000" b="0" strike="noStrike" spc="-1">
                <a:solidFill>
                  <a:srgbClr val="000000"/>
                </a:solidFill>
                <a:latin typeface="Gill Sans MT"/>
              </a:rPr>
              <a:t>第五個大綱層次</a:t>
            </a: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  <a:p>
            <a:pPr marL="2592000" lvl="5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000" b="0" strike="noStrike" spc="-1">
                <a:solidFill>
                  <a:srgbClr val="000000"/>
                </a:solidFill>
                <a:latin typeface="Gill Sans MT"/>
              </a:rPr>
              <a:t>第六個大綱層次</a:t>
            </a: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  <a:p>
            <a:pPr marL="3024000" lvl="6" indent="-216000">
              <a:lnSpc>
                <a:spcPct val="12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zh-HK" sz="2000" b="0" strike="noStrike" spc="-1">
                <a:solidFill>
                  <a:srgbClr val="000000"/>
                </a:solidFill>
                <a:latin typeface="Gill Sans MT"/>
              </a:rPr>
              <a:t>第七個大綱層次</a:t>
            </a: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451520" y="1170360"/>
            <a:ext cx="9603000" cy="1049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3200" b="0" strike="noStrike" cap="all" spc="-1">
                <a:solidFill>
                  <a:srgbClr val="000000"/>
                </a:solidFill>
                <a:latin typeface="Gill Sans MT"/>
              </a:rPr>
              <a:t>ministorage</a:t>
            </a:r>
            <a:endParaRPr lang="en-US" sz="32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1451520" y="2015640"/>
            <a:ext cx="4500720" cy="26222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89000"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Gill Sans MT"/>
              </a:rPr>
              <a:t>CT290DS003</a:t>
            </a: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Gill Sans MT"/>
              </a:rPr>
              <a:t>Team Member:</a:t>
            </a: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Gill Sans MT"/>
              </a:rPr>
              <a:t>Liu Chak Tin (22)</a:t>
            </a: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Gill Sans MT"/>
              </a:rPr>
              <a:t>Tam Wood Sun (14)</a:t>
            </a: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Gill Sans MT"/>
              </a:rPr>
              <a:t>Ko Kin Keung (16)</a:t>
            </a: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Gill Sans MT"/>
              </a:rPr>
              <a:t>Siu Wan Cheuk (5)</a:t>
            </a: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91" name="圖片 5"/>
          <p:cNvPicPr/>
          <p:nvPr/>
        </p:nvPicPr>
        <p:blipFill>
          <a:blip r:embed="rId2"/>
          <a:stretch/>
        </p:blipFill>
        <p:spPr>
          <a:xfrm>
            <a:off x="6894720" y="217800"/>
            <a:ext cx="4259520" cy="4259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文字方塊 7"/>
          <p:cNvSpPr/>
          <p:nvPr/>
        </p:nvSpPr>
        <p:spPr>
          <a:xfrm>
            <a:off x="493920" y="25596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About Page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13" name="內容版面配置區 4"/>
          <p:cNvPicPr/>
          <p:nvPr/>
        </p:nvPicPr>
        <p:blipFill>
          <a:blip r:embed="rId2"/>
          <a:srcRect l="5846" t="4815" r="6266" b="-876"/>
          <a:stretch/>
        </p:blipFill>
        <p:spPr>
          <a:xfrm>
            <a:off x="301680" y="826560"/>
            <a:ext cx="8300520" cy="4796640"/>
          </a:xfrm>
          <a:prstGeom prst="rect">
            <a:avLst/>
          </a:prstGeom>
          <a:ln w="0">
            <a:noFill/>
          </a:ln>
        </p:spPr>
      </p:pic>
      <p:sp>
        <p:nvSpPr>
          <p:cNvPr id="114" name="文字方塊 1"/>
          <p:cNvSpPr/>
          <p:nvPr/>
        </p:nvSpPr>
        <p:spPr>
          <a:xfrm>
            <a:off x="8602560" y="1760040"/>
            <a:ext cx="3495600" cy="118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In the section of FAQ, “scrollspy” is used for illustration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文字方塊 7"/>
          <p:cNvSpPr/>
          <p:nvPr/>
        </p:nvSpPr>
        <p:spPr>
          <a:xfrm>
            <a:off x="560880" y="2347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Region Page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16" name="文字方塊 1"/>
          <p:cNvSpPr/>
          <p:nvPr/>
        </p:nvSpPr>
        <p:spPr>
          <a:xfrm>
            <a:off x="3319200" y="5131080"/>
            <a:ext cx="8256600" cy="118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Various information of warehouse can be loaded from database of warehouse app</a:t>
            </a:r>
            <a:endParaRPr lang="en-US" sz="18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Click “More Address Info” or “More Info” can go to individual warehouse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17" name="圖片 5"/>
          <p:cNvPicPr/>
          <p:nvPr/>
        </p:nvPicPr>
        <p:blipFill>
          <a:blip r:embed="rId2"/>
          <a:srcRect l="38029" t="21011" r="38144" b="5764"/>
          <a:stretch/>
        </p:blipFill>
        <p:spPr>
          <a:xfrm>
            <a:off x="560880" y="961920"/>
            <a:ext cx="2601360" cy="4359600"/>
          </a:xfrm>
          <a:prstGeom prst="rect">
            <a:avLst/>
          </a:prstGeom>
          <a:ln w="0">
            <a:noFill/>
          </a:ln>
        </p:spPr>
      </p:pic>
      <p:pic>
        <p:nvPicPr>
          <p:cNvPr id="118" name="圖片 3"/>
          <p:cNvPicPr/>
          <p:nvPr/>
        </p:nvPicPr>
        <p:blipFill>
          <a:blip r:embed="rId3"/>
          <a:srcRect l="12299" t="1443" r="12773" b="723"/>
          <a:stretch/>
        </p:blipFill>
        <p:spPr>
          <a:xfrm>
            <a:off x="3849480" y="316800"/>
            <a:ext cx="6993720" cy="4739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文字方塊 7"/>
          <p:cNvSpPr/>
          <p:nvPr/>
        </p:nvSpPr>
        <p:spPr>
          <a:xfrm>
            <a:off x="774360" y="25596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Individual Warehouse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20" name="圖片 10"/>
          <p:cNvPicPr/>
          <p:nvPr/>
        </p:nvPicPr>
        <p:blipFill>
          <a:blip r:embed="rId2"/>
          <a:srcRect l="15364" t="26093" r="10825" b="227"/>
          <a:stretch/>
        </p:blipFill>
        <p:spPr>
          <a:xfrm>
            <a:off x="883800" y="717840"/>
            <a:ext cx="7546320" cy="4237200"/>
          </a:xfrm>
          <a:prstGeom prst="rect">
            <a:avLst/>
          </a:prstGeom>
          <a:ln w="0">
            <a:noFill/>
          </a:ln>
        </p:spPr>
      </p:pic>
      <p:sp>
        <p:nvSpPr>
          <p:cNvPr id="121" name="文字方塊 1"/>
          <p:cNvSpPr/>
          <p:nvPr/>
        </p:nvSpPr>
        <p:spPr>
          <a:xfrm>
            <a:off x="883800" y="5230440"/>
            <a:ext cx="943632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- User can place order by clicking ‘Order Now’ button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文字方塊 7"/>
          <p:cNvSpPr/>
          <p:nvPr/>
        </p:nvSpPr>
        <p:spPr>
          <a:xfrm>
            <a:off x="774360" y="25596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Individual Warehouse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23" name="文字方塊 2"/>
          <p:cNvSpPr/>
          <p:nvPr/>
        </p:nvSpPr>
        <p:spPr>
          <a:xfrm>
            <a:off x="4717440" y="848160"/>
            <a:ext cx="6583320" cy="1461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Click ‘Order now’ button, order form will pop up for user to fill in information</a:t>
            </a:r>
            <a:endParaRPr lang="en-US" sz="18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In the table, rent for 3 months, 6 months, 9 months being loaded from database of warehouse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24" name="圖片 123"/>
          <p:cNvPicPr/>
          <p:nvPr/>
        </p:nvPicPr>
        <p:blipFill>
          <a:blip r:embed="rId2"/>
          <a:stretch/>
        </p:blipFill>
        <p:spPr>
          <a:xfrm>
            <a:off x="1080000" y="749880"/>
            <a:ext cx="3229560" cy="57301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文字方塊 7"/>
          <p:cNvSpPr/>
          <p:nvPr/>
        </p:nvSpPr>
        <p:spPr>
          <a:xfrm>
            <a:off x="774360" y="25596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Individual Warehouse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26" name="文字方塊 2"/>
          <p:cNvSpPr/>
          <p:nvPr/>
        </p:nvSpPr>
        <p:spPr>
          <a:xfrm>
            <a:off x="867960" y="4764600"/>
            <a:ext cx="984672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Google map shows location of warehouse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27" name="圖片 5"/>
          <p:cNvPicPr/>
          <p:nvPr/>
        </p:nvPicPr>
        <p:blipFill>
          <a:blip r:embed="rId2"/>
          <a:srcRect l="10724" t="28532" r="12398" b="7620"/>
          <a:stretch/>
        </p:blipFill>
        <p:spPr>
          <a:xfrm>
            <a:off x="867960" y="859320"/>
            <a:ext cx="8120160" cy="36756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文字方塊 7"/>
          <p:cNvSpPr/>
          <p:nvPr/>
        </p:nvSpPr>
        <p:spPr>
          <a:xfrm>
            <a:off x="560880" y="2347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Service Page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29" name="圖片 3"/>
          <p:cNvPicPr/>
          <p:nvPr/>
        </p:nvPicPr>
        <p:blipFill>
          <a:blip r:embed="rId2"/>
          <a:srcRect l="10721" t="1117" r="13151"/>
          <a:stretch/>
        </p:blipFill>
        <p:spPr>
          <a:xfrm>
            <a:off x="560880" y="821160"/>
            <a:ext cx="7510680" cy="4652280"/>
          </a:xfrm>
          <a:prstGeom prst="rect">
            <a:avLst/>
          </a:prstGeom>
          <a:ln w="0">
            <a:noFill/>
          </a:ln>
        </p:spPr>
      </p:pic>
      <p:sp>
        <p:nvSpPr>
          <p:cNvPr id="130" name="文字方塊 9"/>
          <p:cNvSpPr/>
          <p:nvPr/>
        </p:nvSpPr>
        <p:spPr>
          <a:xfrm>
            <a:off x="8322840" y="821160"/>
            <a:ext cx="386856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Page just illustrate various different       services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文字方塊 7"/>
          <p:cNvSpPr/>
          <p:nvPr/>
        </p:nvSpPr>
        <p:spPr>
          <a:xfrm>
            <a:off x="560880" y="2347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Dashboard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32" name="圖片 2"/>
          <p:cNvPicPr/>
          <p:nvPr/>
        </p:nvPicPr>
        <p:blipFill>
          <a:blip r:embed="rId2"/>
          <a:srcRect l="10757" t="1204" r="12438" b="896"/>
          <a:stretch/>
        </p:blipFill>
        <p:spPr>
          <a:xfrm>
            <a:off x="560880" y="932760"/>
            <a:ext cx="6599520" cy="4105440"/>
          </a:xfrm>
          <a:prstGeom prst="rect">
            <a:avLst/>
          </a:prstGeom>
          <a:ln w="0">
            <a:noFill/>
          </a:ln>
        </p:spPr>
      </p:pic>
      <p:sp>
        <p:nvSpPr>
          <p:cNvPr id="133" name="文字方塊 4"/>
          <p:cNvSpPr/>
          <p:nvPr/>
        </p:nvSpPr>
        <p:spPr>
          <a:xfrm>
            <a:off x="7147080" y="1091520"/>
            <a:ext cx="3909240" cy="1461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Welcome message</a:t>
            </a:r>
            <a:endParaRPr lang="en-US" sz="18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Email details and order records of the user will load the database of Transfer and Auth. User 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文字方塊 7"/>
          <p:cNvSpPr/>
          <p:nvPr/>
        </p:nvSpPr>
        <p:spPr>
          <a:xfrm>
            <a:off x="560880" y="2347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Register / Login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35" name="文字方塊 4"/>
          <p:cNvSpPr/>
          <p:nvPr/>
        </p:nvSpPr>
        <p:spPr>
          <a:xfrm>
            <a:off x="7147080" y="1091520"/>
            <a:ext cx="390924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- 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36" name="圖片 3"/>
          <p:cNvPicPr/>
          <p:nvPr/>
        </p:nvPicPr>
        <p:blipFill>
          <a:blip r:embed="rId2"/>
          <a:srcRect l="11558" t="6677" r="9186" b="6394"/>
          <a:stretch/>
        </p:blipFill>
        <p:spPr>
          <a:xfrm>
            <a:off x="586440" y="802440"/>
            <a:ext cx="7352640" cy="3918600"/>
          </a:xfrm>
          <a:prstGeom prst="rect">
            <a:avLst/>
          </a:prstGeom>
          <a:ln w="0">
            <a:noFill/>
          </a:ln>
        </p:spPr>
      </p:pic>
      <p:sp>
        <p:nvSpPr>
          <p:cNvPr id="137" name="文字方塊 5"/>
          <p:cNvSpPr/>
          <p:nvPr/>
        </p:nvSpPr>
        <p:spPr>
          <a:xfrm>
            <a:off x="8313480" y="1091520"/>
            <a:ext cx="3787920" cy="1461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Build-in module of Django being used</a:t>
            </a:r>
            <a:endParaRPr lang="en-US" sz="18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Click Icon to view the input password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文字方塊 7"/>
          <p:cNvSpPr/>
          <p:nvPr/>
        </p:nvSpPr>
        <p:spPr>
          <a:xfrm>
            <a:off x="560880" y="2347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pgAdmin 4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39" name="圖片 2"/>
          <p:cNvPicPr/>
          <p:nvPr/>
        </p:nvPicPr>
        <p:blipFill>
          <a:blip r:embed="rId2"/>
          <a:srcRect l="4600" r="4900" b="29"/>
          <a:stretch/>
        </p:blipFill>
        <p:spPr>
          <a:xfrm>
            <a:off x="633960" y="876960"/>
            <a:ext cx="11033280" cy="30546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文字方塊 7"/>
          <p:cNvSpPr/>
          <p:nvPr/>
        </p:nvSpPr>
        <p:spPr>
          <a:xfrm>
            <a:off x="560880" y="2347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Chart to show relationship of Database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41" name="圖片 140"/>
          <p:cNvPicPr/>
          <p:nvPr/>
        </p:nvPicPr>
        <p:blipFill>
          <a:blip r:embed="rId2"/>
          <a:stretch/>
        </p:blipFill>
        <p:spPr>
          <a:xfrm>
            <a:off x="279720" y="1027440"/>
            <a:ext cx="5955120" cy="4372560"/>
          </a:xfrm>
          <a:prstGeom prst="rect">
            <a:avLst/>
          </a:prstGeom>
          <a:ln w="0">
            <a:noFill/>
          </a:ln>
        </p:spPr>
      </p:pic>
      <p:pic>
        <p:nvPicPr>
          <p:cNvPr id="142" name="圖片 141"/>
          <p:cNvPicPr/>
          <p:nvPr/>
        </p:nvPicPr>
        <p:blipFill>
          <a:blip r:embed="rId3"/>
          <a:stretch/>
        </p:blipFill>
        <p:spPr>
          <a:xfrm>
            <a:off x="7200000" y="1800000"/>
            <a:ext cx="4533480" cy="3123720"/>
          </a:xfrm>
          <a:prstGeom prst="rect">
            <a:avLst/>
          </a:prstGeom>
          <a:ln w="0">
            <a:noFill/>
          </a:ln>
        </p:spPr>
      </p:pic>
      <p:sp>
        <p:nvSpPr>
          <p:cNvPr id="143" name="文字方塊 142"/>
          <p:cNvSpPr txBox="1"/>
          <p:nvPr/>
        </p:nvSpPr>
        <p:spPr>
          <a:xfrm>
            <a:off x="407160" y="5413680"/>
            <a:ext cx="85284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1800" b="0" strike="noStrike" spc="-1">
                <a:latin typeface="Arial"/>
              </a:rPr>
              <a:t>Before</a:t>
            </a:r>
          </a:p>
        </p:txBody>
      </p:sp>
      <p:sp>
        <p:nvSpPr>
          <p:cNvPr id="144" name="文字方塊 143"/>
          <p:cNvSpPr txBox="1"/>
          <p:nvPr/>
        </p:nvSpPr>
        <p:spPr>
          <a:xfrm>
            <a:off x="7200000" y="5220000"/>
            <a:ext cx="720000" cy="360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1800" b="0" strike="noStrike" spc="-1">
                <a:latin typeface="Arial"/>
              </a:rPr>
              <a:t>After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EAE8E4"/>
            </a:gs>
            <a:gs pos="100000">
              <a:srgbClr val="CAC6C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/>
          </p:nvPr>
        </p:nvSpPr>
        <p:spPr>
          <a:xfrm>
            <a:off x="457200" y="411480"/>
            <a:ext cx="11329200" cy="5522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Objective</a:t>
            </a:r>
            <a:endParaRPr lang="en-US" sz="2400" b="0" strike="noStrike" spc="-1">
              <a:solidFill>
                <a:srgbClr val="000000"/>
              </a:solidFill>
              <a:latin typeface="Gill Sans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新細明體"/>
              </a:rPr>
              <a:t>To build website of a Mini Storage company, which provides information of:</a:t>
            </a:r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  <a:p>
            <a:pPr marL="343080" indent="-3430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Gill Sans MT"/>
              <a:buAutoNum type="arabicPeriod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新細明體"/>
              </a:rPr>
              <a:t>Mission and services of the company</a:t>
            </a:r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  <a:p>
            <a:pPr marL="343080" indent="-3430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Gill Sans MT"/>
              <a:buAutoNum type="arabicPeriod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新細明體"/>
              </a:rPr>
              <a:t>Branches in different region of Hong Kong</a:t>
            </a:r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  <a:p>
            <a:pPr marL="343080" indent="-3430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Gill Sans MT"/>
              <a:buAutoNum type="arabicPeriod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新細明體"/>
              </a:rPr>
              <a:t>Details of each individual branches</a:t>
            </a:r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  <a:p>
            <a:pPr marL="343080" indent="-3430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Gill Sans MT"/>
              <a:buAutoNum type="arabicPeriod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新細明體"/>
              </a:rPr>
              <a:t>Enable users to register and log in and view their orders</a:t>
            </a:r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  <a:p>
            <a:pPr marL="343080" indent="-3430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Gill Sans MT"/>
              <a:buAutoNum type="arabicPeriod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新細明體"/>
              </a:rPr>
              <a:t>Enable users to book storage box online</a:t>
            </a:r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  <a:p>
            <a:pPr marL="343080" indent="-3430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Gill Sans MT"/>
              <a:buAutoNum type="arabicPeriod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新細明體"/>
              </a:rPr>
              <a:t>Enable admin users to create, edit, update and delete user, warehouse and transaction information</a:t>
            </a:r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  <a:p>
            <a:pPr marL="343080" indent="-3430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Gill Sans MT"/>
              <a:buAutoNum type="arabicPeriod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新細明體"/>
              </a:rPr>
              <a:t>Enable users to contact the company via different media platform</a:t>
            </a:r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93" name="圖片 3"/>
          <p:cNvPicPr/>
          <p:nvPr/>
        </p:nvPicPr>
        <p:blipFill>
          <a:blip r:embed="rId2"/>
          <a:stretch/>
        </p:blipFill>
        <p:spPr>
          <a:xfrm>
            <a:off x="8574120" y="133560"/>
            <a:ext cx="3039120" cy="30391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字方塊 7"/>
          <p:cNvSpPr/>
          <p:nvPr/>
        </p:nvSpPr>
        <p:spPr>
          <a:xfrm>
            <a:off x="560880" y="2347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Templates/accounts/admin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46" name="圖片 2"/>
          <p:cNvPicPr/>
          <p:nvPr/>
        </p:nvPicPr>
        <p:blipFill>
          <a:blip r:embed="rId2"/>
          <a:stretch/>
        </p:blipFill>
        <p:spPr>
          <a:xfrm>
            <a:off x="643320" y="887040"/>
            <a:ext cx="4142880" cy="4187520"/>
          </a:xfrm>
          <a:prstGeom prst="rect">
            <a:avLst/>
          </a:prstGeom>
          <a:ln w="0">
            <a:noFill/>
          </a:ln>
        </p:spPr>
      </p:pic>
      <p:sp>
        <p:nvSpPr>
          <p:cNvPr id="147" name="文字方塊 4"/>
          <p:cNvSpPr/>
          <p:nvPr/>
        </p:nvSpPr>
        <p:spPr>
          <a:xfrm>
            <a:off x="5663520" y="887040"/>
            <a:ext cx="588456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Html files of dashboard, login and register under accounts</a:t>
            </a:r>
            <a:endParaRPr lang="en-US" sz="18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Html files of base_site under admin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文字方塊 7"/>
          <p:cNvSpPr/>
          <p:nvPr/>
        </p:nvSpPr>
        <p:spPr>
          <a:xfrm>
            <a:off x="560880" y="2347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Templates/pages/partials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49" name="文字方塊 4"/>
          <p:cNvSpPr/>
          <p:nvPr/>
        </p:nvSpPr>
        <p:spPr>
          <a:xfrm>
            <a:off x="5663520" y="887040"/>
            <a:ext cx="588456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Html files of index, about and service under pages</a:t>
            </a:r>
            <a:endParaRPr lang="en-US" sz="18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Html files of navbar, footer under partials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50" name="圖片 3"/>
          <p:cNvPicPr/>
          <p:nvPr/>
        </p:nvPicPr>
        <p:blipFill>
          <a:blip r:embed="rId2"/>
          <a:stretch/>
        </p:blipFill>
        <p:spPr>
          <a:xfrm>
            <a:off x="674280" y="887040"/>
            <a:ext cx="4186440" cy="46040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文字方塊 7"/>
          <p:cNvSpPr/>
          <p:nvPr/>
        </p:nvSpPr>
        <p:spPr>
          <a:xfrm>
            <a:off x="560880" y="2347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Templates/warehouse base.html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52" name="文字方塊 4"/>
          <p:cNvSpPr/>
          <p:nvPr/>
        </p:nvSpPr>
        <p:spPr>
          <a:xfrm>
            <a:off x="5663520" y="887040"/>
            <a:ext cx="588456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Html files of region, warehouses and warehouse under warehouse</a:t>
            </a:r>
            <a:endParaRPr lang="en-US" sz="18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Html file of base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53" name="圖片 2"/>
          <p:cNvPicPr/>
          <p:nvPr/>
        </p:nvPicPr>
        <p:blipFill>
          <a:blip r:embed="rId2"/>
          <a:stretch/>
        </p:blipFill>
        <p:spPr>
          <a:xfrm>
            <a:off x="693000" y="887040"/>
            <a:ext cx="4708440" cy="45151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文字方塊 7"/>
          <p:cNvSpPr/>
          <p:nvPr/>
        </p:nvSpPr>
        <p:spPr>
          <a:xfrm>
            <a:off x="560880" y="234720"/>
            <a:ext cx="6107760" cy="46021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 dirty="0">
                <a:solidFill>
                  <a:srgbClr val="000000"/>
                </a:solidFill>
                <a:latin typeface="Arial Rounded MT Bold"/>
              </a:rPr>
              <a:t>Difficulties Encounter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55" name="文字方塊 1"/>
          <p:cNvSpPr/>
          <p:nvPr/>
        </p:nvSpPr>
        <p:spPr>
          <a:xfrm>
            <a:off x="662400" y="1035720"/>
            <a:ext cx="8667720" cy="313786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Original created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Gill Sans MT"/>
              </a:rPr>
              <a:t>user_user</a:t>
            </a: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 database being conflict with Django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Gill Sans MT"/>
              </a:rPr>
              <a:t>auth.user</a:t>
            </a: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 database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Not familiar with Front End Design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Not fully understand the flow of Django, sometimes by try and error, it is time consumed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Programming problems e.g.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     Problem to filter information of login user to put in Dashboard page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     During form submission, meet problem of submitting order and generating message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Clr>
                <a:srgbClr val="000000"/>
              </a:buClr>
            </a:pPr>
            <a:r>
              <a:rPr lang="en-US" spc="-1" dirty="0">
                <a:solidFill>
                  <a:srgbClr val="000000"/>
                </a:solidFill>
                <a:latin typeface="Gill Sans MT"/>
              </a:rPr>
              <a:t>-    As team members are with different background, it is not easy to co-ordinate the work</a:t>
            </a:r>
          </a:p>
          <a:p>
            <a:pPr>
              <a:lnSpc>
                <a:spcPct val="100000"/>
              </a:lnSpc>
              <a:buClr>
                <a:srgbClr val="000000"/>
              </a:buClr>
            </a:pPr>
            <a:r>
              <a:rPr lang="en-US" spc="-1" dirty="0">
                <a:solidFill>
                  <a:srgbClr val="000000"/>
                </a:solidFill>
                <a:latin typeface="Gill Sans MT"/>
              </a:rPr>
              <a:t>     within the team.  Thanks to each member’s patience and input, finally we can complete</a:t>
            </a:r>
          </a:p>
          <a:p>
            <a:pPr>
              <a:lnSpc>
                <a:spcPct val="100000"/>
              </a:lnSpc>
              <a:buClr>
                <a:srgbClr val="000000"/>
              </a:buClr>
            </a:pPr>
            <a:r>
              <a:rPr lang="en-US" spc="-1" dirty="0">
                <a:solidFill>
                  <a:srgbClr val="000000"/>
                </a:solidFill>
                <a:latin typeface="Gill Sans MT"/>
              </a:rPr>
              <a:t>     the project.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文字方塊 7"/>
          <p:cNvSpPr/>
          <p:nvPr/>
        </p:nvSpPr>
        <p:spPr>
          <a:xfrm>
            <a:off x="560880" y="2347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Future Development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57" name="文字方塊 1"/>
          <p:cNvSpPr/>
          <p:nvPr/>
        </p:nvSpPr>
        <p:spPr>
          <a:xfrm>
            <a:off x="634320" y="905040"/>
            <a:ext cx="9199800" cy="313786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Add database to hold different sizes of storage boxes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Can be more detailed when designing the database (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Gill Sans MT"/>
              </a:rPr>
              <a:t>eg</a:t>
            </a: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 can divide warehouse database into two parts, one for basic information, one for box choice)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Add PAYMENT or other possible features(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Gill Sans MT"/>
              </a:rPr>
              <a:t>eg</a:t>
            </a: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 promotion sales discount)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User Interface</a:t>
            </a:r>
            <a:r>
              <a:rPr lang="en-US" spc="-1" dirty="0">
                <a:solidFill>
                  <a:srgbClr val="000000"/>
                </a:solidFill>
                <a:latin typeface="Gill Sans MT"/>
              </a:rPr>
              <a:t> </a:t>
            </a: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should be more attractive and add more interactions with user (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Gill Sans MT"/>
              </a:rPr>
              <a:t>eg</a:t>
            </a: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 dynamic effect popup windows, etc.)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文字方塊 7"/>
          <p:cNvSpPr/>
          <p:nvPr/>
        </p:nvSpPr>
        <p:spPr>
          <a:xfrm>
            <a:off x="560880" y="2347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Reflections of Team Member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59" name="文字方塊 1"/>
          <p:cNvSpPr/>
          <p:nvPr/>
        </p:nvSpPr>
        <p:spPr>
          <a:xfrm>
            <a:off x="634320" y="905040"/>
            <a:ext cx="9199800" cy="92187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Too many information to digest in two and half months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Do not have basic knowledge on web development and computer technology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After working on project, get more understanding </a:t>
            </a:r>
            <a:r>
              <a:rPr lang="en-US" spc="-1" dirty="0">
                <a:solidFill>
                  <a:srgbClr val="000000"/>
                </a:solidFill>
                <a:latin typeface="Gill Sans MT"/>
              </a:rPr>
              <a:t>on</a:t>
            </a: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 using Django </a:t>
            </a:r>
            <a:r>
              <a:rPr lang="en-US" spc="-1" dirty="0">
                <a:solidFill>
                  <a:srgbClr val="000000"/>
                </a:solidFill>
                <a:latin typeface="Gill Sans MT"/>
              </a:rPr>
              <a:t>for</a:t>
            </a:r>
            <a:r>
              <a:rPr lang="en-US" sz="1800" b="0" strike="noStrike" spc="-1" dirty="0">
                <a:solidFill>
                  <a:srgbClr val="000000"/>
                </a:solidFill>
                <a:latin typeface="Gill Sans MT"/>
              </a:rPr>
              <a:t> web development 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文字方塊 1"/>
          <p:cNvSpPr/>
          <p:nvPr/>
        </p:nvSpPr>
        <p:spPr>
          <a:xfrm>
            <a:off x="804600" y="411480"/>
            <a:ext cx="40503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UML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95" name="圖片 3"/>
          <p:cNvPicPr/>
          <p:nvPr/>
        </p:nvPicPr>
        <p:blipFill>
          <a:blip r:embed="rId2"/>
          <a:srcRect b="3662"/>
          <a:stretch/>
        </p:blipFill>
        <p:spPr>
          <a:xfrm>
            <a:off x="540000" y="1157760"/>
            <a:ext cx="5934240" cy="47822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文字方塊 5"/>
          <p:cNvSpPr/>
          <p:nvPr/>
        </p:nvSpPr>
        <p:spPr>
          <a:xfrm>
            <a:off x="1170360" y="473760"/>
            <a:ext cx="40824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Nav Bar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97" name="圖片 2"/>
          <p:cNvPicPr/>
          <p:nvPr/>
        </p:nvPicPr>
        <p:blipFill>
          <a:blip r:embed="rId2"/>
          <a:srcRect l="601" t="3048"/>
          <a:stretch/>
        </p:blipFill>
        <p:spPr>
          <a:xfrm>
            <a:off x="73080" y="1163160"/>
            <a:ext cx="11959920" cy="2265480"/>
          </a:xfrm>
          <a:prstGeom prst="rect">
            <a:avLst/>
          </a:prstGeom>
          <a:ln w="0">
            <a:noFill/>
          </a:ln>
        </p:spPr>
      </p:pic>
      <p:sp>
        <p:nvSpPr>
          <p:cNvPr id="98" name="文字方塊 3"/>
          <p:cNvSpPr/>
          <p:nvPr/>
        </p:nvSpPr>
        <p:spPr>
          <a:xfrm>
            <a:off x="1170360" y="3749040"/>
            <a:ext cx="7241760" cy="118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Navigate to Home, About, Region, Service, Register and Login pages</a:t>
            </a:r>
            <a:endParaRPr lang="en-US" sz="18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Create Dropdown in Region to select around All, Hong Kong Island, Kowloon, New Territories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內容版面配置區 4"/>
          <p:cNvPicPr/>
          <p:nvPr/>
        </p:nvPicPr>
        <p:blipFill>
          <a:blip r:embed="rId2"/>
          <a:stretch/>
        </p:blipFill>
        <p:spPr>
          <a:xfrm>
            <a:off x="1293840" y="1402200"/>
            <a:ext cx="9604080" cy="883800"/>
          </a:xfrm>
          <a:prstGeom prst="rect">
            <a:avLst/>
          </a:prstGeom>
          <a:ln w="0">
            <a:noFill/>
          </a:ln>
        </p:spPr>
      </p:pic>
      <p:sp>
        <p:nvSpPr>
          <p:cNvPr id="100" name="文字方塊 5"/>
          <p:cNvSpPr/>
          <p:nvPr/>
        </p:nvSpPr>
        <p:spPr>
          <a:xfrm>
            <a:off x="1293840" y="685800"/>
            <a:ext cx="40824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Footer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01" name="文字方塊 6"/>
          <p:cNvSpPr/>
          <p:nvPr/>
        </p:nvSpPr>
        <p:spPr>
          <a:xfrm>
            <a:off x="1293840" y="2670120"/>
            <a:ext cx="894708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Click different buttons for media to leave contact in media platform from hyperlink</a:t>
            </a:r>
            <a:endParaRPr lang="en-US" sz="18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Back to top by clicking the button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內容版面配置區 3"/>
          <p:cNvPicPr/>
          <p:nvPr/>
        </p:nvPicPr>
        <p:blipFill>
          <a:blip r:embed="rId2"/>
          <a:srcRect l="10331" t="2877" r="12946" b="19084"/>
          <a:stretch/>
        </p:blipFill>
        <p:spPr>
          <a:xfrm>
            <a:off x="1197720" y="1061280"/>
            <a:ext cx="9374400" cy="3803040"/>
          </a:xfrm>
          <a:prstGeom prst="rect">
            <a:avLst/>
          </a:prstGeom>
          <a:ln w="0">
            <a:noFill/>
          </a:ln>
        </p:spPr>
      </p:pic>
      <p:sp>
        <p:nvSpPr>
          <p:cNvPr id="103" name="文字方塊 5"/>
          <p:cNvSpPr/>
          <p:nvPr/>
        </p:nvSpPr>
        <p:spPr>
          <a:xfrm>
            <a:off x="1197720" y="457200"/>
            <a:ext cx="458064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Home Page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04" name="文字方塊 6"/>
          <p:cNvSpPr/>
          <p:nvPr/>
        </p:nvSpPr>
        <p:spPr>
          <a:xfrm>
            <a:off x="1344240" y="5083920"/>
            <a:ext cx="870480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Company information being shown by ‘Carousel’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文字方塊 8"/>
          <p:cNvSpPr/>
          <p:nvPr/>
        </p:nvSpPr>
        <p:spPr>
          <a:xfrm>
            <a:off x="804600" y="411480"/>
            <a:ext cx="40503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UML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06" name="圖片 105"/>
          <p:cNvPicPr/>
          <p:nvPr/>
        </p:nvPicPr>
        <p:blipFill>
          <a:blip r:embed="rId2"/>
          <a:stretch/>
        </p:blipFill>
        <p:spPr>
          <a:xfrm>
            <a:off x="2340000" y="1080000"/>
            <a:ext cx="4624200" cy="3960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文字方塊 5"/>
          <p:cNvSpPr/>
          <p:nvPr/>
        </p:nvSpPr>
        <p:spPr>
          <a:xfrm>
            <a:off x="1197720" y="347400"/>
            <a:ext cx="458064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Home Page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08" name="文字方塊 6"/>
          <p:cNvSpPr/>
          <p:nvPr/>
        </p:nvSpPr>
        <p:spPr>
          <a:xfrm>
            <a:off x="1344240" y="5083920"/>
            <a:ext cx="870480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Navigate to region pages by “Read More” button link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09" name="圖片 2"/>
          <p:cNvPicPr/>
          <p:nvPr/>
        </p:nvPicPr>
        <p:blipFill>
          <a:blip r:embed="rId2"/>
          <a:srcRect l="-749" t="-36"/>
          <a:stretch/>
        </p:blipFill>
        <p:spPr>
          <a:xfrm>
            <a:off x="1197720" y="877680"/>
            <a:ext cx="8625600" cy="4444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內容版面配置區 5"/>
          <p:cNvPicPr/>
          <p:nvPr/>
        </p:nvPicPr>
        <p:blipFill>
          <a:blip r:embed="rId2"/>
          <a:srcRect t="5277" r="2619" b="1834"/>
          <a:stretch/>
        </p:blipFill>
        <p:spPr>
          <a:xfrm>
            <a:off x="1298520" y="899640"/>
            <a:ext cx="8485200" cy="4278960"/>
          </a:xfrm>
          <a:prstGeom prst="rect">
            <a:avLst/>
          </a:prstGeom>
          <a:ln w="0">
            <a:noFill/>
          </a:ln>
        </p:spPr>
      </p:pic>
      <p:sp>
        <p:nvSpPr>
          <p:cNvPr id="111" name="文字方塊 7"/>
          <p:cNvSpPr/>
          <p:nvPr/>
        </p:nvSpPr>
        <p:spPr>
          <a:xfrm>
            <a:off x="1234440" y="222120"/>
            <a:ext cx="61077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000000"/>
                </a:solidFill>
                <a:latin typeface="Arial Rounded MT Bold"/>
              </a:rPr>
              <a:t>About Page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圖庫</Template>
  <TotalTime>1123</TotalTime>
  <Words>638</Words>
  <Application>Microsoft Office PowerPoint</Application>
  <PresentationFormat>寬螢幕</PresentationFormat>
  <Paragraphs>87</Paragraphs>
  <Slides>25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25</vt:i4>
      </vt:variant>
    </vt:vector>
  </HeadingPairs>
  <TitlesOfParts>
    <vt:vector size="35" baseType="lpstr">
      <vt:lpstr>StarSymbol</vt:lpstr>
      <vt:lpstr>Arial</vt:lpstr>
      <vt:lpstr>Arial Rounded MT Bold</vt:lpstr>
      <vt:lpstr>Calibri</vt:lpstr>
      <vt:lpstr>Gill Sans MT</vt:lpstr>
      <vt:lpstr>Symbol</vt:lpstr>
      <vt:lpstr>Times New Roman</vt:lpstr>
      <vt:lpstr>Wingdings</vt:lpstr>
      <vt:lpstr>Office Theme</vt:lpstr>
      <vt:lpstr>Office Theme</vt:lpstr>
      <vt:lpstr>ministorage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subject/>
  <dc:creator>USER</dc:creator>
  <dc:description/>
  <cp:lastModifiedBy>broadcastway@outlook.com</cp:lastModifiedBy>
  <cp:revision>71</cp:revision>
  <dcterms:created xsi:type="dcterms:W3CDTF">2024-10-03T02:02:22Z</dcterms:created>
  <dcterms:modified xsi:type="dcterms:W3CDTF">2024-10-13T04:56:18Z</dcterms:modified>
  <dc:language>zh-HK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寬螢幕</vt:lpwstr>
  </property>
  <property fmtid="{D5CDD505-2E9C-101B-9397-08002B2CF9AE}" pid="3" name="Slides">
    <vt:i4>24</vt:i4>
  </property>
</Properties>
</file>